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4" r:id="rId2"/>
    <p:sldId id="28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84" r:id="rId11"/>
    <p:sldId id="292" r:id="rId12"/>
    <p:sldId id="293" r:id="rId13"/>
    <p:sldId id="258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c\&#1086;&#1073;&#1097;&#1072;&#1103;\&#1040;&#1090;&#1083;&#1072;&#1089;&#1099;\&#1040;&#1058;&#1051;&#1040;&#1057;_2014\&#1075;&#1088;&#1072;&#1092;&#1080;&#1082;&#1080;%20&#1082;%20&#1072;&#1090;&#1083;&#1072;&#1089;&#1091;\&#1089;&#1090;&#1088;.%2050%20&#1087;&#1080;&#1090;&#1072;&#1085;&#1080;&#1077;%20&#1076;&#1077;&#1090;&#1077;&#1081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0;&#1085;&#1082;&#1077;&#1090;&#1080;&#1088;&#1086;&#1074;&#1072;&#1085;&#1080;&#1077;%20&#1087;&#1080;&#1090;&#1072;&#1085;&#1080;&#1077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0;&#1085;&#1082;&#1077;&#1090;&#1080;&#1088;&#1086;&#1074;&#1072;&#1085;&#1080;&#1077;%20&#1087;&#1080;&#1090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23616"/>
        <c:axId val="78812288"/>
      </c:barChart>
      <c:catAx>
        <c:axId val="4182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78812288"/>
        <c:crosses val="autoZero"/>
        <c:auto val="1"/>
        <c:lblAlgn val="ctr"/>
        <c:lblOffset val="100"/>
        <c:noMultiLvlLbl val="0"/>
      </c:catAx>
      <c:valAx>
        <c:axId val="78812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82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37037520927392"/>
          <c:y val="0.43597605116124671"/>
          <c:w val="0.72222209260873382"/>
          <c:h val="0.2215295580983310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shape val="box"/>
        <c:axId val="77619200"/>
        <c:axId val="77620736"/>
        <c:axId val="0"/>
      </c:bar3DChart>
      <c:catAx>
        <c:axId val="7761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7620736"/>
        <c:crosses val="autoZero"/>
        <c:auto val="1"/>
        <c:lblAlgn val="ctr"/>
        <c:lblOffset val="100"/>
        <c:noMultiLvlLbl val="0"/>
      </c:catAx>
      <c:valAx>
        <c:axId val="7762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619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05"/>
          <c:y val="0.80141381337663431"/>
          <c:w val="0.89870371476405453"/>
          <c:h val="0.1630304799766431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'Шк5-11'!$B$15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'Шк5-11'!$C$14:$R$14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'Шк5-11'!$C$15:$R$15</c:f>
              <c:numCache>
                <c:formatCode>General</c:formatCode>
                <c:ptCount val="16"/>
                <c:pt idx="0">
                  <c:v>10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  <c:pt idx="4">
                  <c:v>13</c:v>
                </c:pt>
                <c:pt idx="5">
                  <c:v>23</c:v>
                </c:pt>
                <c:pt idx="6">
                  <c:v>5</c:v>
                </c:pt>
                <c:pt idx="7">
                  <c:v>14</c:v>
                </c:pt>
                <c:pt idx="8">
                  <c:v>7</c:v>
                </c:pt>
                <c:pt idx="9">
                  <c:v>7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0</c:v>
                </c:pt>
                <c:pt idx="14">
                  <c:v>6</c:v>
                </c:pt>
                <c:pt idx="15">
                  <c:v>134</c:v>
                </c:pt>
              </c:numCache>
            </c:numRef>
          </c:val>
        </c:ser>
        <c:ser>
          <c:idx val="1"/>
          <c:order val="1"/>
          <c:tx>
            <c:strRef>
              <c:f>'Шк5-11'!$B$16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'Шк5-11'!$C$14:$R$14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'Шк5-11'!$C$16:$R$16</c:f>
              <c:numCache>
                <c:formatCode>General</c:formatCode>
                <c:ptCount val="16"/>
                <c:pt idx="0">
                  <c:v>19</c:v>
                </c:pt>
                <c:pt idx="1">
                  <c:v>16</c:v>
                </c:pt>
                <c:pt idx="2">
                  <c:v>24</c:v>
                </c:pt>
                <c:pt idx="3">
                  <c:v>21</c:v>
                </c:pt>
                <c:pt idx="4">
                  <c:v>10</c:v>
                </c:pt>
                <c:pt idx="5">
                  <c:v>3</c:v>
                </c:pt>
                <c:pt idx="6">
                  <c:v>17</c:v>
                </c:pt>
                <c:pt idx="7">
                  <c:v>8</c:v>
                </c:pt>
                <c:pt idx="8">
                  <c:v>14</c:v>
                </c:pt>
                <c:pt idx="9">
                  <c:v>23</c:v>
                </c:pt>
                <c:pt idx="10">
                  <c:v>17</c:v>
                </c:pt>
                <c:pt idx="11">
                  <c:v>6</c:v>
                </c:pt>
                <c:pt idx="12">
                  <c:v>12</c:v>
                </c:pt>
                <c:pt idx="13">
                  <c:v>11</c:v>
                </c:pt>
                <c:pt idx="14">
                  <c:v>16</c:v>
                </c:pt>
                <c:pt idx="15">
                  <c:v>217</c:v>
                </c:pt>
              </c:numCache>
            </c:numRef>
          </c:val>
        </c:ser>
        <c:ser>
          <c:idx val="2"/>
          <c:order val="2"/>
          <c:tx>
            <c:strRef>
              <c:f>'Шк5-11'!$B$17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'Шк5-11'!$C$14:$R$14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'Шк5-11'!$C$17:$R$17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2</c:v>
                </c:pt>
                <c:pt idx="11">
                  <c:v>13</c:v>
                </c:pt>
                <c:pt idx="12">
                  <c:v>7</c:v>
                </c:pt>
                <c:pt idx="13">
                  <c:v>3</c:v>
                </c:pt>
                <c:pt idx="14">
                  <c:v>5</c:v>
                </c:pt>
                <c:pt idx="15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97280"/>
        <c:axId val="84103168"/>
      </c:barChart>
      <c:catAx>
        <c:axId val="8409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4103168"/>
        <c:crosses val="autoZero"/>
        <c:auto val="1"/>
        <c:lblAlgn val="ctr"/>
        <c:lblOffset val="100"/>
        <c:noMultiLvlLbl val="0"/>
      </c:catAx>
      <c:valAx>
        <c:axId val="84103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097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'Род5-11'!$B$10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'Род5-11'!$C$9:$R$9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'Род5-11'!$C$10:$R$10</c:f>
              <c:numCache>
                <c:formatCode>General</c:formatCode>
                <c:ptCount val="16"/>
                <c:pt idx="0">
                  <c:v>30</c:v>
                </c:pt>
                <c:pt idx="1">
                  <c:v>14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15</c:v>
                </c:pt>
                <c:pt idx="6">
                  <c:v>10</c:v>
                </c:pt>
                <c:pt idx="7">
                  <c:v>9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  <c:pt idx="11">
                  <c:v>5</c:v>
                </c:pt>
                <c:pt idx="12">
                  <c:v>8</c:v>
                </c:pt>
                <c:pt idx="13">
                  <c:v>0</c:v>
                </c:pt>
                <c:pt idx="14">
                  <c:v>4</c:v>
                </c:pt>
                <c:pt idx="15">
                  <c:v>112</c:v>
                </c:pt>
              </c:numCache>
            </c:numRef>
          </c:val>
        </c:ser>
        <c:ser>
          <c:idx val="1"/>
          <c:order val="1"/>
          <c:tx>
            <c:strRef>
              <c:f>'Род5-11'!$B$11</c:f>
              <c:strCache>
                <c:ptCount val="1"/>
                <c:pt idx="0">
                  <c:v>Не всегда</c:v>
                </c:pt>
              </c:strCache>
            </c:strRef>
          </c:tx>
          <c:invertIfNegative val="0"/>
          <c:cat>
            <c:strRef>
              <c:f>'Род5-11'!$C$9:$R$9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'Род5-11'!$C$11:$R$11</c:f>
              <c:numCache>
                <c:formatCode>General</c:formatCode>
                <c:ptCount val="16"/>
                <c:pt idx="0">
                  <c:v>0</c:v>
                </c:pt>
                <c:pt idx="1">
                  <c:v>16</c:v>
                </c:pt>
                <c:pt idx="2">
                  <c:v>26</c:v>
                </c:pt>
                <c:pt idx="3">
                  <c:v>17</c:v>
                </c:pt>
                <c:pt idx="4">
                  <c:v>15</c:v>
                </c:pt>
                <c:pt idx="5">
                  <c:v>11</c:v>
                </c:pt>
                <c:pt idx="6">
                  <c:v>15</c:v>
                </c:pt>
                <c:pt idx="7">
                  <c:v>11</c:v>
                </c:pt>
                <c:pt idx="8">
                  <c:v>18</c:v>
                </c:pt>
                <c:pt idx="9">
                  <c:v>21</c:v>
                </c:pt>
                <c:pt idx="10">
                  <c:v>15</c:v>
                </c:pt>
                <c:pt idx="11">
                  <c:v>11</c:v>
                </c:pt>
                <c:pt idx="12">
                  <c:v>10</c:v>
                </c:pt>
                <c:pt idx="13">
                  <c:v>14</c:v>
                </c:pt>
                <c:pt idx="14">
                  <c:v>19</c:v>
                </c:pt>
                <c:pt idx="15">
                  <c:v>219</c:v>
                </c:pt>
              </c:numCache>
            </c:numRef>
          </c:val>
        </c:ser>
        <c:ser>
          <c:idx val="2"/>
          <c:order val="2"/>
          <c:tx>
            <c:strRef>
              <c:f>'Род5-11'!$B$12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'Род5-11'!$C$9:$R$9</c:f>
              <c:strCache>
                <c:ptCount val="16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8а</c:v>
                </c:pt>
                <c:pt idx="9">
                  <c:v>8б</c:v>
                </c:pt>
                <c:pt idx="10">
                  <c:v>9а</c:v>
                </c:pt>
                <c:pt idx="11">
                  <c:v>9б</c:v>
                </c:pt>
                <c:pt idx="12">
                  <c:v>10а</c:v>
                </c:pt>
                <c:pt idx="13">
                  <c:v>10б</c:v>
                </c:pt>
                <c:pt idx="14">
                  <c:v>11а</c:v>
                </c:pt>
                <c:pt idx="15">
                  <c:v>Итого</c:v>
                </c:pt>
              </c:strCache>
            </c:strRef>
          </c:cat>
          <c:val>
            <c:numRef>
              <c:f>'Род5-11'!$C$12:$R$12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10</c:v>
                </c:pt>
                <c:pt idx="11">
                  <c:v>13</c:v>
                </c:pt>
                <c:pt idx="12">
                  <c:v>10</c:v>
                </c:pt>
                <c:pt idx="13">
                  <c:v>0</c:v>
                </c:pt>
                <c:pt idx="14">
                  <c:v>4</c:v>
                </c:pt>
                <c:pt idx="15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34912"/>
        <c:axId val="84136704"/>
      </c:barChart>
      <c:catAx>
        <c:axId val="8413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84136704"/>
        <c:crosses val="autoZero"/>
        <c:auto val="1"/>
        <c:lblAlgn val="ctr"/>
        <c:lblOffset val="100"/>
        <c:noMultiLvlLbl val="0"/>
      </c:catAx>
      <c:valAx>
        <c:axId val="84136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4134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B84F7-8892-4160-B45E-395009B51AC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0E92-EAB7-407F-A6DD-7E24F7FD6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8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B381B-BC3E-4284-91C7-693CC7BFF6F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CA28B-E99D-4DD8-8201-A46039814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7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EB75E-8F48-4A3F-B883-0225EB5C9E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EB75E-8F48-4A3F-B883-0225EB5C9E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A22D-A676-4259-A3EE-B468BB2B0EC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B068-5F73-4C3E-922E-17C5B499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email">
            <a:lum bright="14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818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92364" y="6381328"/>
            <a:ext cx="90516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Ишим, 2017  г</a:t>
            </a:r>
            <a:r>
              <a:rPr lang="ru-RU" sz="10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1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3714750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CB8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3082" name="Rectangle 3"/>
          <p:cNvSpPr txBox="1">
            <a:spLocks noChangeArrowheads="1"/>
          </p:cNvSpPr>
          <p:nvPr/>
        </p:nvSpPr>
        <p:spPr bwMode="auto">
          <a:xfrm>
            <a:off x="4643438" y="3714752"/>
            <a:ext cx="4500562" cy="9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buFont typeface="Arial" charset="0"/>
              <a:buNone/>
            </a:pPr>
            <a:endParaRPr lang="ru-RU" sz="800" b="1" dirty="0" smtClean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002CB8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Font typeface="Arial" charset="0"/>
              <a:buNone/>
            </a:pP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143108" y="1752600"/>
            <a:ext cx="7000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rgbClr val="002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1" lang="nl-NL" sz="2400" b="1" i="1" kern="0" dirty="0">
              <a:solidFill>
                <a:srgbClr val="002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4" name="Rectangle 27"/>
          <p:cNvSpPr>
            <a:spLocks noChangeArrowheads="1"/>
          </p:cNvSpPr>
          <p:nvPr/>
        </p:nvSpPr>
        <p:spPr bwMode="auto">
          <a:xfrm>
            <a:off x="2057400" y="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>
                <a:solidFill>
                  <a:srgbClr val="132F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>
                <a:solidFill>
                  <a:srgbClr val="132F8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b="1">
              <a:solidFill>
                <a:srgbClr val="132F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07167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683568" y="338554"/>
            <a:ext cx="7499448" cy="5509200"/>
          </a:xfrm>
          <a:custGeom>
            <a:avLst/>
            <a:gdLst>
              <a:gd name="connsiteX0" fmla="*/ 0 w 8286792"/>
              <a:gd name="connsiteY0" fmla="*/ 0 h 1865126"/>
              <a:gd name="connsiteX1" fmla="*/ 8286792 w 8286792"/>
              <a:gd name="connsiteY1" fmla="*/ 0 h 1865126"/>
              <a:gd name="connsiteX2" fmla="*/ 8286792 w 8286792"/>
              <a:gd name="connsiteY2" fmla="*/ 1865126 h 1865126"/>
              <a:gd name="connsiteX3" fmla="*/ 0 w 8286792"/>
              <a:gd name="connsiteY3" fmla="*/ 1865126 h 1865126"/>
              <a:gd name="connsiteX4" fmla="*/ 0 w 8286792"/>
              <a:gd name="connsiteY4" fmla="*/ 0 h 18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92" h="1865126">
                <a:moveTo>
                  <a:pt x="0" y="0"/>
                </a:moveTo>
                <a:lnTo>
                  <a:pt x="8286792" y="0"/>
                </a:lnTo>
                <a:lnTo>
                  <a:pt x="8286792" y="1865126"/>
                </a:lnTo>
                <a:lnTo>
                  <a:pt x="0" y="186512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indent="457200"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Укрепление здоровья школьников </a:t>
            </a:r>
          </a:p>
          <a:p>
            <a:pPr indent="457200" algn="ctr" eaLnBrk="0" hangingPunct="0">
              <a:defRPr/>
            </a:pP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МАОУ СОШ № 7 </a:t>
            </a:r>
          </a:p>
          <a:p>
            <a:pPr indent="457200" algn="ctr" eaLnBrk="0" hangingPunct="0">
              <a:defRPr/>
            </a:pP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через организацию здорового питания: </a:t>
            </a: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проблемы,</a:t>
            </a:r>
          </a:p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 пути решения»</a:t>
            </a:r>
            <a:endParaRPr lang="ru-RU" sz="3600" b="1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2CB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CB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8473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7" descr="pict05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836328"/>
            <a:ext cx="1857388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imag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929198"/>
            <a:ext cx="189498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im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Documents and Settings\1\Рабочий стол\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4929198"/>
            <a:ext cx="1857388" cy="130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929198"/>
            <a:ext cx="214310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4625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072" y="1726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3306"/>
            <a:ext cx="8352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Охват горячим питанием учащихся МАОУ СОШ №7 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в 2017- 2018 учебном году: 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декабрь    </a:t>
            </a:r>
            <a:r>
              <a:rPr lang="ru-RU" sz="2100" b="1" dirty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52372"/>
              </p:ext>
            </p:extLst>
          </p:nvPr>
        </p:nvGraphicFramePr>
        <p:xfrm>
          <a:off x="457200" y="1600200"/>
          <a:ext cx="8055073" cy="37349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4399"/>
                <a:gridCol w="1342627"/>
                <a:gridCol w="1373718"/>
                <a:gridCol w="1728192"/>
                <a:gridCol w="1368152"/>
                <a:gridCol w="1347985"/>
              </a:tblGrid>
              <a:tr h="1531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учащихся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Льготной категории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Охват горячим питанием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за счет родителей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Общий</a:t>
                      </a:r>
                      <a:r>
                        <a:rPr lang="ru-RU" sz="2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хват питанием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1-4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5-8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238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9-11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</a:tr>
              <a:tr h="486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761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480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658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537321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50820"/>
              </p:ext>
            </p:extLst>
          </p:nvPr>
        </p:nvGraphicFramePr>
        <p:xfrm>
          <a:off x="107504" y="188640"/>
          <a:ext cx="885698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 smtClean="0">
                          <a:effectLst/>
                        </a:rPr>
                        <a:t> Нравится </a:t>
                      </a:r>
                      <a:r>
                        <a:rPr lang="ru-RU" sz="2400" b="1" u="none" strike="noStrike" dirty="0">
                          <a:effectLst/>
                        </a:rPr>
                        <a:t>ли Вам питание в школе?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314361"/>
              </p:ext>
            </p:extLst>
          </p:nvPr>
        </p:nvGraphicFramePr>
        <p:xfrm>
          <a:off x="179512" y="548680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7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14197"/>
              </p:ext>
            </p:extLst>
          </p:nvPr>
        </p:nvGraphicFramePr>
        <p:xfrm>
          <a:off x="179512" y="188640"/>
          <a:ext cx="885698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 smtClean="0">
                          <a:effectLst/>
                        </a:rPr>
                        <a:t>Нравится </a:t>
                      </a:r>
                      <a:r>
                        <a:rPr lang="ru-RU" sz="2400" b="1" u="none" strike="noStrike" dirty="0">
                          <a:effectLst/>
                        </a:rPr>
                        <a:t>ли Вашему ребенку ассортимент блюд в школе?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382367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8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02910"/>
            <a:ext cx="9036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Питайтесь правильно и будьте здоровы!</a:t>
            </a:r>
            <a:endParaRPr lang="ru-RU" sz="2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Древняя мудрость гласит: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7620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питаетесь правильно,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лекарства Вам не нужны,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если Вы питаетесь неправильно,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лекарства Вам не помогут.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514504" cy="18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A1Y0AM7CARFYHVGCAGB7EXZCAGR1Y6DCAFQENESCALSWMZDCA8GG07YCAD09M34CAEML61MCAXL2ON4CAOUPZSHCAAAB1RWCA45AZS4CAVJTU8UCAXAUA5CCAKQFDC1CA52IKXDCAKQIDMCCAJ7AJSYCA353V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96" y="116632"/>
            <a:ext cx="1752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email">
            <a:lum bright="14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818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92364" y="6381328"/>
            <a:ext cx="90516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Ишим, 2017  г</a:t>
            </a:r>
            <a:r>
              <a:rPr lang="ru-RU" sz="10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ru-RU" sz="1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3714750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CB8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3082" name="Rectangle 3"/>
          <p:cNvSpPr txBox="1">
            <a:spLocks noChangeArrowheads="1"/>
          </p:cNvSpPr>
          <p:nvPr/>
        </p:nvSpPr>
        <p:spPr bwMode="auto">
          <a:xfrm>
            <a:off x="4643438" y="3714752"/>
            <a:ext cx="4500562" cy="9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buFont typeface="Arial" charset="0"/>
              <a:buNone/>
            </a:pPr>
            <a:endParaRPr lang="ru-RU" sz="800" b="1" dirty="0" smtClean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002CB8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lnSpc>
                <a:spcPct val="110000"/>
              </a:lnSpc>
              <a:buFont typeface="Arial" charset="0"/>
              <a:buNone/>
            </a:pPr>
            <a:endParaRPr lang="ru-RU" sz="16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143108" y="1752600"/>
            <a:ext cx="7000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rgbClr val="002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rgbClr val="002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1" lang="nl-NL" sz="2400" b="1" i="1" kern="0" dirty="0">
              <a:solidFill>
                <a:srgbClr val="002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4" name="Rectangle 27"/>
          <p:cNvSpPr>
            <a:spLocks noChangeArrowheads="1"/>
          </p:cNvSpPr>
          <p:nvPr/>
        </p:nvSpPr>
        <p:spPr bwMode="auto">
          <a:xfrm>
            <a:off x="2057400" y="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>
                <a:solidFill>
                  <a:srgbClr val="132F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>
                <a:solidFill>
                  <a:srgbClr val="132F8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b="1">
              <a:solidFill>
                <a:srgbClr val="132F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07167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683568" y="338554"/>
            <a:ext cx="7499448" cy="5509200"/>
          </a:xfrm>
          <a:custGeom>
            <a:avLst/>
            <a:gdLst>
              <a:gd name="connsiteX0" fmla="*/ 0 w 8286792"/>
              <a:gd name="connsiteY0" fmla="*/ 0 h 1865126"/>
              <a:gd name="connsiteX1" fmla="*/ 8286792 w 8286792"/>
              <a:gd name="connsiteY1" fmla="*/ 0 h 1865126"/>
              <a:gd name="connsiteX2" fmla="*/ 8286792 w 8286792"/>
              <a:gd name="connsiteY2" fmla="*/ 1865126 h 1865126"/>
              <a:gd name="connsiteX3" fmla="*/ 0 w 8286792"/>
              <a:gd name="connsiteY3" fmla="*/ 1865126 h 1865126"/>
              <a:gd name="connsiteX4" fmla="*/ 0 w 8286792"/>
              <a:gd name="connsiteY4" fmla="*/ 0 h 18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92" h="1865126">
                <a:moveTo>
                  <a:pt x="0" y="0"/>
                </a:moveTo>
                <a:lnTo>
                  <a:pt x="8286792" y="0"/>
                </a:lnTo>
                <a:lnTo>
                  <a:pt x="8286792" y="1865126"/>
                </a:lnTo>
                <a:lnTo>
                  <a:pt x="0" y="186512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indent="457200"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Укрепление здоровья школьников </a:t>
            </a:r>
          </a:p>
          <a:p>
            <a:pPr indent="457200" algn="ctr" eaLnBrk="0" hangingPunct="0">
              <a:defRPr/>
            </a:pP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МАОУ СОШ № 7 </a:t>
            </a:r>
          </a:p>
          <a:p>
            <a:pPr indent="457200" algn="ctr" eaLnBrk="0" hangingPunct="0">
              <a:defRPr/>
            </a:pPr>
            <a:r>
              <a:rPr lang="ru-RU" sz="3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через организацию здорового питания: </a:t>
            </a: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проблемы,</a:t>
            </a:r>
          </a:p>
          <a:p>
            <a:pPr indent="457200" algn="ctr" eaLnBrk="0" hangingPunct="0">
              <a:defRPr/>
            </a:pPr>
            <a:r>
              <a:rPr lang="ru-RU" sz="36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 пути решения»</a:t>
            </a:r>
            <a:endParaRPr lang="ru-RU" sz="3600" b="1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2CB8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CB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8473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7" descr="pict05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836328"/>
            <a:ext cx="1857388" cy="13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imag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929198"/>
            <a:ext cx="189498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im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Documents and Settings\1\Рабочий стол\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4929198"/>
            <a:ext cx="1857388" cy="130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929198"/>
            <a:ext cx="214310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4625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5572140"/>
            <a:ext cx="857256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наибольший процент охвата горячим питанием наблюдается в начальном звене (в 1-4 классах);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 наименьший процент охвата горячим питанием наблюдается в старших классах (9-11 классах)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ни в одной из параллелей нет 100% охвата горячим  питанием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86895"/>
              </p:ext>
            </p:extLst>
          </p:nvPr>
        </p:nvGraphicFramePr>
        <p:xfrm>
          <a:off x="629884" y="1340768"/>
          <a:ext cx="821537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7686" y="27146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0033CC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62063778"/>
              </p:ext>
            </p:extLst>
          </p:nvPr>
        </p:nvGraphicFramePr>
        <p:xfrm>
          <a:off x="0" y="2853119"/>
          <a:ext cx="428624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27146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715140" y="6500834"/>
            <a:ext cx="2428860" cy="357166"/>
          </a:xfrm>
        </p:spPr>
        <p:txBody>
          <a:bodyPr/>
          <a:lstStyle/>
          <a:p>
            <a:fld id="{91FCB068-5F73-4C3E-922E-17C5B49950C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86388"/>
            <a:ext cx="1405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Отмечается: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2844" y="142852"/>
            <a:ext cx="8643998" cy="50009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CB8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2400" b="1" dirty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горячим питанием </a:t>
            </a:r>
            <a:r>
              <a:rPr lang="ru-RU" sz="24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учащихся МАОУ СОШ №7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в 2017- 2018 учебном году: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CB8"/>
                </a:solidFill>
                <a:latin typeface="Arial" pitchFamily="34" charset="0"/>
                <a:cs typeface="Arial" pitchFamily="34" charset="0"/>
              </a:rPr>
              <a:t>сентябрь    2017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CB8"/>
                </a:solidFill>
                <a:latin typeface="Times New Roman" pitchFamily="18" charset="0"/>
              </a:rPr>
              <a:t>   </a:t>
            </a:r>
          </a:p>
          <a:p>
            <a:pPr algn="ctr">
              <a:defRPr/>
            </a:pPr>
            <a:endParaRPr lang="ru-RU" sz="1600" b="1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23702"/>
              </p:ext>
            </p:extLst>
          </p:nvPr>
        </p:nvGraphicFramePr>
        <p:xfrm>
          <a:off x="621382" y="1550952"/>
          <a:ext cx="8055073" cy="37349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4399"/>
                <a:gridCol w="1342627"/>
                <a:gridCol w="1497568"/>
                <a:gridCol w="1656184"/>
                <a:gridCol w="1368152"/>
                <a:gridCol w="1296143"/>
              </a:tblGrid>
              <a:tr h="1531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учащихся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Льготной категории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Охват горячим питанием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 счет родителей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Общий</a:t>
                      </a:r>
                      <a:r>
                        <a:rPr lang="ru-RU" sz="2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хват питанием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ru-RU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1-4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349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318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16" marR="54016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5-8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284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</a:tr>
              <a:tr h="55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9-11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</a:tr>
              <a:tr h="486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03" marR="476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761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611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16" marR="5401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для семинара\DSC08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58272" cy="25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ля семинара\DSC08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" y="3789040"/>
            <a:ext cx="3524810" cy="26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для семинара\DSC08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0" y="1149296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72808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здоровья «Осенние тропы».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Станция «Правильное питание»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F:\фото для семинара\3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83" y="4835813"/>
            <a:ext cx="2542785" cy="16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36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9"/>
            <a:ext cx="684076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Внеклассная работа по формированию культуры правильного питания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:\фото для семинара\DSC09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14310"/>
            <a:ext cx="4514372" cy="33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для семинара\DSC09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3359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m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2153816" cy="16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60a6eddeefbbd0a60d1089efb11ba9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3359"/>
            <a:ext cx="2160240" cy="1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008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«Витамины на столе»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фото для семинара\IMG_5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23637"/>
            <a:ext cx="4825326" cy="32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для семинара\IMG_5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156833" cy="21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о для семинара\IMG_56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2" y="874626"/>
            <a:ext cx="2341381" cy="35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фото для семинара\IMG_56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33" y="4293096"/>
            <a:ext cx="3588880" cy="23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«Витамины на столе»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F:\фото для семинара\IMG_5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38" y="1196752"/>
            <a:ext cx="4211045" cy="28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 для семинара\IMG_5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6" y="1267811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95672"/>
            <a:ext cx="3491655" cy="232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0661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Классные уголки о культуре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правильного питания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F:\фото для семинара\DSC09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86761"/>
            <a:ext cx="3825571" cy="28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 для семинара\DSC09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70" y="1286761"/>
            <a:ext cx="3825569" cy="28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 для семинара\DSC09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1622"/>
            <a:ext cx="2952328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edabezvreda_171321892580.p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84" y="4507477"/>
            <a:ext cx="3073179" cy="18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941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Общешкольное родительское собрание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(сентябрь,   2017)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F:\фото для семинара\DSC08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584509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для семинара\DSC08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152268" cy="31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bigstock-Woman-choosing-between-healthy-38642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0286"/>
            <a:ext cx="2668005" cy="20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919"/>
            <a:ext cx="6912768" cy="10108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Общешкольное родительское собрание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(декабрь, 2017)</a:t>
            </a:r>
            <a:endParaRPr lang="ru-RU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494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F:\фото для семинара\DSC09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24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для семинара\DSC09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78099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 для семинара\DSC09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4" y="4509120"/>
            <a:ext cx="2964184" cy="22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312</Words>
  <Application>Microsoft Office PowerPoint</Application>
  <PresentationFormat>Экран (4:3)</PresentationFormat>
  <Paragraphs>143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День здоровья «Осенние тропы».  Станция «Правильное питание»</vt:lpstr>
      <vt:lpstr>Внеклассная работа по формированию культуры правильного питания</vt:lpstr>
      <vt:lpstr>Урок «Витамины на столе»</vt:lpstr>
      <vt:lpstr>Урок «Витамины на столе»</vt:lpstr>
      <vt:lpstr>Классные уголки о культуре  правильного питания</vt:lpstr>
      <vt:lpstr>Общешкольное родительское собрание  (сентябрь,   2017)</vt:lpstr>
      <vt:lpstr>Общешкольное родительское собрание (декабрь, 2017)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131</cp:revision>
  <dcterms:created xsi:type="dcterms:W3CDTF">2015-07-14T09:26:45Z</dcterms:created>
  <dcterms:modified xsi:type="dcterms:W3CDTF">2017-12-14T16:29:07Z</dcterms:modified>
</cp:coreProperties>
</file>