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25" r:id="rId2"/>
    <p:sldId id="326" r:id="rId3"/>
    <p:sldId id="327" r:id="rId4"/>
    <p:sldId id="332" r:id="rId5"/>
    <p:sldId id="333" r:id="rId6"/>
    <p:sldId id="329" r:id="rId7"/>
    <p:sldId id="330" r:id="rId8"/>
    <p:sldId id="331" r:id="rId9"/>
    <p:sldId id="256" r:id="rId10"/>
    <p:sldId id="266" r:id="rId11"/>
    <p:sldId id="308" r:id="rId12"/>
    <p:sldId id="303" r:id="rId13"/>
    <p:sldId id="304" r:id="rId14"/>
    <p:sldId id="257" r:id="rId15"/>
    <p:sldId id="288" r:id="rId16"/>
    <p:sldId id="312" r:id="rId17"/>
    <p:sldId id="315" r:id="rId18"/>
    <p:sldId id="318" r:id="rId19"/>
    <p:sldId id="316" r:id="rId20"/>
    <p:sldId id="321" r:id="rId21"/>
    <p:sldId id="322" r:id="rId22"/>
    <p:sldId id="323" r:id="rId23"/>
    <p:sldId id="306" r:id="rId24"/>
    <p:sldId id="334" r:id="rId25"/>
    <p:sldId id="310" r:id="rId26"/>
    <p:sldId id="314" r:id="rId27"/>
    <p:sldId id="324" r:id="rId28"/>
    <p:sldId id="320" r:id="rId29"/>
    <p:sldId id="319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0838601-638E-4EE3-8852-DA9786B5349A}">
          <p14:sldIdLst>
            <p14:sldId id="325"/>
            <p14:sldId id="326"/>
            <p14:sldId id="327"/>
            <p14:sldId id="332"/>
            <p14:sldId id="333"/>
            <p14:sldId id="329"/>
            <p14:sldId id="330"/>
            <p14:sldId id="331"/>
            <p14:sldId id="256"/>
            <p14:sldId id="266"/>
            <p14:sldId id="308"/>
            <p14:sldId id="303"/>
            <p14:sldId id="304"/>
            <p14:sldId id="257"/>
            <p14:sldId id="288"/>
            <p14:sldId id="312"/>
            <p14:sldId id="315"/>
            <p14:sldId id="318"/>
            <p14:sldId id="316"/>
            <p14:sldId id="321"/>
            <p14:sldId id="322"/>
            <p14:sldId id="323"/>
            <p14:sldId id="306"/>
            <p14:sldId id="334"/>
            <p14:sldId id="310"/>
            <p14:sldId id="314"/>
            <p14:sldId id="324"/>
            <p14:sldId id="320"/>
            <p14:sldId id="31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5" autoAdjust="0"/>
    <p:restoredTop sz="94654" autoAdjust="0"/>
  </p:normalViewPr>
  <p:slideViewPr>
    <p:cSldViewPr>
      <p:cViewPr varScale="1">
        <p:scale>
          <a:sx n="107" d="100"/>
          <a:sy n="107" d="100"/>
        </p:scale>
        <p:origin x="-165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88FD6ED-1E22-4716-A41C-D903374337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F42C2-7545-4C3C-BA72-1D0258835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8B7B0-9DCE-44F8-91C5-E73A31EDF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3149A-764F-489C-83C8-4479E2A70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27C2AC-A65F-403B-8D45-9AEFB8272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D382A-3A29-45FD-BEBA-9021E27C7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E1B73C-5830-4F87-BF63-B5A73101A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60AD8-B84C-4865-BDD7-BC75D83C1C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F7AB-7E8F-4BD1-9459-EE92019E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F784AD-44AE-4E87-8F71-3385CC9C5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email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111ACE8-F3E5-431C-952E-BEA79EB9DE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email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60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B6E1FF3-BE9F-4C97-8F00-09DC7FCED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7" r:id="rId3"/>
    <p:sldLayoutId id="2147483754" r:id="rId4"/>
    <p:sldLayoutId id="2147483758" r:id="rId5"/>
    <p:sldLayoutId id="2147483753" r:id="rId6"/>
    <p:sldLayoutId id="2147483752" r:id="rId7"/>
    <p:sldLayoutId id="2147483759" r:id="rId8"/>
    <p:sldLayoutId id="2147483760" r:id="rId9"/>
    <p:sldLayoutId id="2147483751" r:id="rId10"/>
    <p:sldLayoutId id="214748375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&#1083;&#1077;&#1085;&#1072;24.&#1088;&#1092;/%D0%A0%D1%83%D1%81%D1%81%D0%BA%D0%B8%D0%B9_%D1%8F%D0%B7%D1%8B%D0%BA_8_%D0%BA%D0%BB%D0%B0%D1%81%D1%81_%D0%9B%D0%B0%D0%B4%D1%8B%D0%B6%D0%B5%D0%BD%D1%81%D0%BA%D0%B0%D1%8F/43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420888"/>
            <a:ext cx="8424936" cy="4437112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4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КОНФЛИКТЫ В </a:t>
            </a:r>
            <a:r>
              <a:rPr lang="ru-RU" sz="40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НАШЕЙ </a:t>
            </a:r>
            <a:r>
              <a:rPr lang="ru-RU" sz="4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ЖИЗНИ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91264" cy="11521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ПРОЕКТ УРОКА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Столкновение противоположных сторон, мнений, сил; серьезное разногласие, острый спор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C00000"/>
                </a:solidFill>
              </a:rPr>
              <a:t>Конфликт - 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43204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latin typeface="Monotype Corsiva" panose="03010101010201010101" pitchFamily="66" charset="0"/>
              </a:rPr>
              <a:t>Конфликты в обществе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16387" name="Picture 3" descr="C:\Users\User\Desktop\300321-confli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76" y="608843"/>
            <a:ext cx="3893912" cy="259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10571"/>
            <a:ext cx="3816424" cy="2723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14" y="4353349"/>
            <a:ext cx="396167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24" y="2746646"/>
            <a:ext cx="4176464" cy="2062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0" y="3717031"/>
            <a:ext cx="3914070" cy="28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5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это наивысшая стадия развития противоречий в отношениях </a:t>
            </a:r>
            <a:r>
              <a:rPr lang="ru-RU" sz="2800" b="1" i="1" dirty="0">
                <a:solidFill>
                  <a:srgbClr val="FF0000"/>
                </a:solidFill>
              </a:rPr>
              <a:t>между людьми, социальными группам</a:t>
            </a:r>
            <a:r>
              <a:rPr lang="ru-RU" b="1" i="1" dirty="0">
                <a:solidFill>
                  <a:srgbClr val="FF0000"/>
                </a:solidFill>
              </a:rPr>
              <a:t>и </a:t>
            </a:r>
            <a:r>
              <a:rPr lang="ru-RU" dirty="0"/>
              <a:t>и </a:t>
            </a:r>
            <a:r>
              <a:rPr lang="ru-RU" sz="2800" b="1" i="1" dirty="0">
                <a:solidFill>
                  <a:srgbClr val="FF0000"/>
                </a:solidFill>
              </a:rPr>
              <a:t>общества в целом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/>
              <a:t>которая характеризуется </a:t>
            </a:r>
            <a:r>
              <a:rPr lang="ru-RU" sz="2800" b="1" i="1" dirty="0">
                <a:solidFill>
                  <a:srgbClr val="FF0000"/>
                </a:solidFill>
              </a:rPr>
              <a:t>столкновением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противоположно направленных </a:t>
            </a:r>
            <a:r>
              <a:rPr lang="ru-RU" sz="2800" b="1" i="1" dirty="0">
                <a:solidFill>
                  <a:srgbClr val="FF0000"/>
                </a:solidFill>
              </a:rPr>
              <a:t>интересов, целей, позиций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субъектов </a:t>
            </a:r>
            <a:r>
              <a:rPr lang="ru-RU" dirty="0" smtClean="0"/>
              <a:t>взаимодействия.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Социальный конфликт -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481138"/>
            <a:ext cx="8363272" cy="5116214"/>
          </a:xfrm>
        </p:spPr>
        <p:txBody>
          <a:bodyPr/>
          <a:lstStyle/>
          <a:p>
            <a:pPr marL="109537" indent="0" algn="just">
              <a:buNone/>
            </a:pPr>
            <a:r>
              <a:rPr lang="ru-RU" sz="2400" dirty="0" smtClean="0"/>
              <a:t>	Для </a:t>
            </a:r>
            <a:r>
              <a:rPr lang="ru-RU" sz="2400" dirty="0"/>
              <a:t>возникновения конфликта необходимо присутствие, как минимум, двух точек зрения </a:t>
            </a:r>
            <a:r>
              <a:rPr lang="ru-RU" sz="2400" dirty="0" smtClean="0"/>
              <a:t>и </a:t>
            </a:r>
            <a:r>
              <a:rPr lang="ru-RU" sz="2400" dirty="0"/>
              <a:t>предмет спора</a:t>
            </a:r>
            <a:r>
              <a:rPr lang="ru-RU" sz="2400" dirty="0" smtClean="0"/>
              <a:t>.</a:t>
            </a:r>
          </a:p>
          <a:p>
            <a:pPr marL="109537" indent="0"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	В 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основе каждого конфликта всегда лежит </a:t>
            </a:r>
            <a:r>
              <a:rPr lang="ru-RU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конфликтная </a:t>
            </a:r>
            <a:r>
              <a:rPr lang="ru-RU" sz="2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ситуация.</a:t>
            </a:r>
          </a:p>
          <a:p>
            <a:pPr marL="109537" indent="0">
              <a:buNone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Составляющими 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конфликтной ситуации являются: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-участники конфликта </a:t>
            </a: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(субъекты);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-предмет </a:t>
            </a: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конфликта;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-причины.</a:t>
            </a:r>
          </a:p>
          <a:p>
            <a:pPr marL="109537" indent="0">
              <a:buNone/>
            </a:pP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endParaRPr lang="ru-RU" sz="2800" b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Социальный конфликт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971550" y="1052513"/>
            <a:ext cx="2592388" cy="990600"/>
          </a:xfrm>
          <a:prstGeom prst="ellips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dirty="0"/>
              <a:t>Свидетели</a:t>
            </a: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6372225" y="4149725"/>
            <a:ext cx="2438400" cy="914400"/>
          </a:xfrm>
          <a:prstGeom prst="ellips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dirty="0"/>
              <a:t>Пособники</a:t>
            </a: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5940425" y="1341438"/>
            <a:ext cx="2501900" cy="990600"/>
          </a:xfrm>
          <a:prstGeom prst="ellips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dirty="0"/>
              <a:t>Посредники</a:t>
            </a: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684213" y="4005263"/>
            <a:ext cx="2286000" cy="914400"/>
          </a:xfrm>
          <a:prstGeom prst="ellips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/>
              <a:t>Подстрекатели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03575" y="2349500"/>
            <a:ext cx="2808288" cy="1655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Субъекты </a:t>
            </a:r>
            <a:r>
              <a:rPr lang="ru-RU" b="1" dirty="0">
                <a:solidFill>
                  <a:schemeClr val="tx1"/>
                </a:solidFill>
              </a:rPr>
              <a:t>(участники- оппоненты)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rot="16200000" flipH="1">
            <a:off x="2555081" y="2132807"/>
            <a:ext cx="504825" cy="3603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 flipV="1">
            <a:off x="6300788" y="2349500"/>
            <a:ext cx="647700" cy="431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3059113" y="4005263"/>
            <a:ext cx="360362" cy="3603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795963" y="4076700"/>
            <a:ext cx="431800" cy="3603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56207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Субъекты конфликта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0491" name="Picture 4" descr="L2_p4б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4478338"/>
            <a:ext cx="2881313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1" grpId="0" animBg="1"/>
      <p:bldP spid="6152" grpId="0" animBg="1"/>
      <p:bldP spid="61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73834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2800" b="1" u="sng" dirty="0" smtClean="0"/>
              <a:t>Предметом спора могут быть</a:t>
            </a:r>
            <a:r>
              <a:rPr lang="ru-RU" sz="2800" u="sng" dirty="0" smtClean="0"/>
              <a:t>: </a:t>
            </a:r>
          </a:p>
          <a:p>
            <a:r>
              <a:rPr lang="ru-RU" b="1" dirty="0" smtClean="0"/>
              <a:t>территория проживания, </a:t>
            </a:r>
          </a:p>
          <a:p>
            <a:r>
              <a:rPr lang="ru-RU" b="1" dirty="0" smtClean="0"/>
              <a:t>деньги, </a:t>
            </a:r>
          </a:p>
          <a:p>
            <a:r>
              <a:rPr lang="ru-RU" b="1" dirty="0" smtClean="0"/>
              <a:t>обладание недвижимостью,</a:t>
            </a:r>
          </a:p>
          <a:p>
            <a:r>
              <a:rPr lang="ru-RU" b="1" dirty="0" smtClean="0"/>
              <a:t>власть, </a:t>
            </a:r>
          </a:p>
          <a:p>
            <a:r>
              <a:rPr lang="ru-RU" b="1" dirty="0" smtClean="0"/>
              <a:t>ресурсы, </a:t>
            </a:r>
          </a:p>
          <a:p>
            <a:r>
              <a:rPr lang="ru-RU" b="1" dirty="0" smtClean="0"/>
              <a:t>положение в обществе,</a:t>
            </a:r>
          </a:p>
          <a:p>
            <a:r>
              <a:rPr lang="ru-RU" b="1" dirty="0" smtClean="0"/>
              <a:t>религиозные разногласия и т.д.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908720"/>
            <a:ext cx="8147248" cy="14401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C00000"/>
                </a:solidFill>
              </a:rPr>
              <a:t>Конфликт – это спор. Из-за чего?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2531" name="Picture 4" descr="L2_p4б_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2938" y="1844824"/>
            <a:ext cx="29638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http://jointhejoy.ru/sites/default/files/imagecache/post_image/%D0%BC%D0%B0%D1%81%D0%BA%D0%B8_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857750"/>
            <a:ext cx="22812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9" descr="http://maxpark.com/static/u/article_image/12/07/06/tmprdRBK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827" y="3933056"/>
            <a:ext cx="230346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pPr algn="ctr"/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социальных конфликтов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757613" cy="4900613"/>
          </a:xfrm>
          <a:solidFill>
            <a:srgbClr val="E5FFFF"/>
          </a:solidFill>
        </p:spPr>
        <p:txBody>
          <a:bodyPr/>
          <a:lstStyle/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оциальная неоднородность общества.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азличия в уровне доходов, власти, культуре, доступе к образованию и информации.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елигиозные различия. 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оведение человека, его социально-психологические черты.</a:t>
            </a:r>
          </a:p>
        </p:txBody>
      </p:sp>
      <p:pic>
        <p:nvPicPr>
          <p:cNvPr id="9222" name="Picture 7" descr="http://finiq.ru/uploads/topics/img/00/00/77/20141226105334_1e3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24097"/>
            <a:ext cx="27273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 descr="http://compendium.su/social/11klass_1/11klass_1.files/image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214438"/>
            <a:ext cx="210978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1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444"/>
          </a:xfrm>
        </p:spPr>
        <p:txBody>
          <a:bodyPr/>
          <a:lstStyle/>
          <a:p>
            <a:endParaRPr lang="ru-RU" dirty="0" smtClean="0"/>
          </a:p>
          <a:p>
            <a:pPr algn="just"/>
            <a:r>
              <a:rPr lang="ru-RU" dirty="0"/>
              <a:t>	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 и литературы гимназии №112 с гуманитарным уклоном Сорокина Тамара Игоревна просила передать учащимся 8 Г класса, что зачет по теме: 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  <a:hlinkClick r:id="rId2" tooltip="Русский язык 8 класс. Ладыженская. Онлайн учебник"/>
              </a:rPr>
              <a:t>Однородные члены, связанные сочинительными союзами, и пунктуация при них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 пройдет 20 февраля 4 уроком в 118 кабинете. К зачету допускаются учащиеся, выполнившие не менее 20 заданий из 1 части на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платформе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Учи.ру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0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43204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latin typeface="Monotype Corsiva" panose="03010101010201010101" pitchFamily="66" charset="0"/>
              </a:rPr>
              <a:t>Конфликты в обществе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16387" name="Picture 3" descr="C:\Users\User\Desktop\300321-confli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76" y="608843"/>
            <a:ext cx="3893912" cy="259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10571"/>
            <a:ext cx="3816424" cy="2723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14" y="4353349"/>
            <a:ext cx="396167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24" y="2746646"/>
            <a:ext cx="4176464" cy="2062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0" y="3717031"/>
            <a:ext cx="3914070" cy="28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4624"/>
            <a:ext cx="8435280" cy="6624736"/>
          </a:xfrm>
        </p:spPr>
        <p:txBody>
          <a:bodyPr/>
          <a:lstStyle/>
          <a:p>
            <a:pPr marL="109537" indent="0" algn="ctr"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109537" indent="0" algn="ctr"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конфликтов</a:t>
            </a:r>
            <a:b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числу участников</a:t>
            </a:r>
            <a:endParaRPr lang="ru-RU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7" indent="0" algn="just"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Родители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требуют поступать в престижный вуз, ни о чем другом слушать не желают. Ребенок очень любит и уважает родителей, боится их огорчить, но категорически хочет поступить в другой вуз. Или вообще в техникум (колледж). Или пойти работать. И он мучительно решает внутри себя, что ему делать: покориться родительской воле и приобрести профессию, от которой его с души воротит, или пойти наперекор родителям, выбрать профессию самому, но испортить с ними отношения, может быть,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надолго.</a:t>
            </a:r>
          </a:p>
          <a:p>
            <a:pPr marL="109537" indent="0">
              <a:buNone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531440"/>
            <a:ext cx="6419056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0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908720"/>
            <a:ext cx="8363272" cy="509838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Цель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урока: 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marL="109537" indent="0" algn="ctr"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сформировать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понятие 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marL="109537" indent="0" algn="ctr"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социальный конфликт»; 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marL="109537" indent="0" algn="ctr"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разъяснить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причины возникновения социальных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конфликтов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;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marL="109537" indent="0" algn="ctr"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рассмотреть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виды конфликтов в обществе и стратегии их разрешения.</a:t>
            </a:r>
            <a:br>
              <a:rPr lang="ru-RU" sz="3200" dirty="0">
                <a:latin typeface="Arial" pitchFamily="34" charset="0"/>
                <a:cs typeface="Arial" pitchFamily="34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299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5544616"/>
          </a:xfrm>
        </p:spPr>
        <p:txBody>
          <a:bodyPr/>
          <a:lstStyle/>
          <a:p>
            <a:pPr marL="109537" indent="0" algn="just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Друг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взял у тебя книгу и обещал вернуть её через неделю. С тех пор прошёл месяц, а он её так и не вернул. А она позарез нужна тебе для подготовки домашнего задания. Вчера ты позвонил ему домой и напомнил про книгу, он клятвенно обещал её принести. А сегодня говорит: “Извини, я забыл, куда её положил, и теперь не могу её найти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8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just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Ваша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компания все вечера проводит в беседке во дворе вашего дома. Однажды, выйдя погулять, в вашей беседке вы увидели группу незнакомых вам молодых людей. Попытавшись объяснить им, что это ваше место, вы услышали грубость в свой адрес.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7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620688"/>
            <a:ext cx="8496944" cy="5904656"/>
          </a:xfrm>
        </p:spPr>
        <p:txBody>
          <a:bodyPr/>
          <a:lstStyle/>
          <a:p>
            <a:pPr marL="109537" indent="0" algn="just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Мальчик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Ваня пришёл в первый класс вместе со своими сверстниками, которых он знает по группе детского сада. Он никак не мог привыкнуть к школьному распорядку. На уроке он мог встать с места, пройти по аудитории, взять что-то с парты одноклассников. В ответ на замечания учителя грубил, начинал кричать или бегать по комнате. Ребята говорили ему, что он мешает, сами делали ему замечания, на которые он не реагировал. В результате они объединились против него, перестали с ним общаться и играть на переменах.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6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78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effectLst/>
              </a:rPr>
              <a:t>Классификация конфликтов</a:t>
            </a:r>
            <a:br>
              <a:rPr lang="ru-RU" sz="2400" dirty="0" smtClean="0">
                <a:solidFill>
                  <a:srgbClr val="C00000"/>
                </a:solidFill>
                <a:effectLst/>
              </a:rPr>
            </a:br>
            <a:r>
              <a:rPr lang="ru-RU" sz="2000" b="0" u="sng" dirty="0" smtClean="0">
                <a:solidFill>
                  <a:srgbClr val="C00000"/>
                </a:solidFill>
                <a:effectLst/>
              </a:rPr>
              <a:t>По числу участник</a:t>
            </a:r>
            <a:r>
              <a:rPr lang="ru-RU" sz="2000" b="0" dirty="0" smtClean="0">
                <a:solidFill>
                  <a:srgbClr val="C00000"/>
                </a:solidFill>
                <a:effectLst/>
              </a:rPr>
              <a:t>ов</a:t>
            </a:r>
            <a:endParaRPr lang="ru-RU" sz="2000" b="0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4355976" y="877888"/>
            <a:ext cx="4536504" cy="1182960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Внутриличностные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4355976" y="2276872"/>
            <a:ext cx="4536503" cy="10801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Межличностные</a:t>
            </a:r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4355977" y="3717033"/>
            <a:ext cx="4536502" cy="1008112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 между личностью и группой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7" name="Picture 3" descr="C:\Users\User\Desktop\113609369-747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308" y="3642955"/>
            <a:ext cx="2745595" cy="14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6" y="681595"/>
            <a:ext cx="2590342" cy="1671564"/>
          </a:xfrm>
          <a:prstGeom prst="rect">
            <a:avLst/>
          </a:prstGeom>
        </p:spPr>
      </p:pic>
      <p:pic>
        <p:nvPicPr>
          <p:cNvPr id="12" name="Рисунок 11" descr="C:\Users\User\Desktop\photo_75204_20160912-e14968311185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96204"/>
            <a:ext cx="2376264" cy="13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Блок-схема: процесс 12"/>
          <p:cNvSpPr/>
          <p:nvPr/>
        </p:nvSpPr>
        <p:spPr>
          <a:xfrm>
            <a:off x="4355976" y="5085184"/>
            <a:ext cx="4536503" cy="1224136"/>
          </a:xfrm>
          <a:prstGeom prst="flowChartProcess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Межгрупповые</a:t>
            </a:r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5151736"/>
            <a:ext cx="2520279" cy="1445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id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977" y="548680"/>
            <a:ext cx="9272014" cy="57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56"/>
            <a:ext cx="9167478" cy="6898455"/>
          </a:xfrm>
        </p:spPr>
      </p:pic>
    </p:spTree>
    <p:extLst>
      <p:ext uri="{BB962C8B-B14F-4D97-AF65-F5344CB8AC3E}">
        <p14:creationId xmlns:p14="http://schemas.microsoft.com/office/powerpoint/2010/main" val="34068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76672"/>
            <a:ext cx="8291264" cy="5760640"/>
          </a:xfrm>
        </p:spPr>
        <p:txBody>
          <a:bodyPr/>
          <a:lstStyle/>
          <a:p>
            <a:pPr marL="109537" indent="0">
              <a:buNone/>
            </a:pPr>
            <a:r>
              <a:rPr lang="ru-RU" dirty="0" smtClean="0"/>
              <a:t>«</a:t>
            </a:r>
            <a:r>
              <a:rPr lang="ru-RU" dirty="0"/>
              <a:t>Сейчас как упаду на тебя и раздавлю</a:t>
            </a:r>
            <a:r>
              <a:rPr lang="ru-RU" dirty="0" smtClean="0"/>
              <a:t>!»</a:t>
            </a:r>
          </a:p>
          <a:p>
            <a:pPr algn="r"/>
            <a:r>
              <a:rPr lang="ru-RU" b="1" u="sng" dirty="0" smtClean="0"/>
              <a:t>Конкуренция/Соперничество</a:t>
            </a:r>
            <a:r>
              <a:rPr lang="ru-RU" dirty="0" smtClean="0"/>
              <a:t> </a:t>
            </a:r>
          </a:p>
          <a:p>
            <a:pPr marL="109537" indent="0">
              <a:buNone/>
            </a:pPr>
            <a:r>
              <a:rPr lang="ru-RU" dirty="0" smtClean="0"/>
              <a:t>«</a:t>
            </a:r>
            <a:r>
              <a:rPr lang="ru-RU" dirty="0"/>
              <a:t>Вон, посмотри какая там симпатичная груша</a:t>
            </a:r>
            <a:r>
              <a:rPr lang="ru-RU" dirty="0" smtClean="0"/>
              <a:t>».</a:t>
            </a:r>
          </a:p>
          <a:p>
            <a:pPr algn="r"/>
            <a:r>
              <a:rPr lang="ru-RU" b="1" u="sng" dirty="0" smtClean="0"/>
              <a:t>Избегание</a:t>
            </a:r>
            <a:endParaRPr lang="ru-RU" dirty="0"/>
          </a:p>
          <a:p>
            <a:pPr marL="109537" indent="0">
              <a:buNone/>
            </a:pPr>
            <a:r>
              <a:rPr lang="ru-RU" dirty="0" smtClean="0"/>
              <a:t>«</a:t>
            </a:r>
            <a:r>
              <a:rPr lang="ru-RU" dirty="0"/>
              <a:t>Ну, хорошо, откуси половинку, остальное оставь моим любимым хозяевам</a:t>
            </a:r>
            <a:r>
              <a:rPr lang="ru-RU" dirty="0" smtClean="0"/>
              <a:t>».</a:t>
            </a:r>
          </a:p>
          <a:p>
            <a:pPr algn="r"/>
            <a:r>
              <a:rPr lang="ru-RU" b="1" u="sng" dirty="0" smtClean="0"/>
              <a:t>Компромисс</a:t>
            </a:r>
            <a:endParaRPr lang="ru-RU" b="1" u="sng" dirty="0"/>
          </a:p>
          <a:p>
            <a:pPr marL="109537" indent="0">
              <a:buNone/>
            </a:pPr>
            <a:r>
              <a:rPr lang="ru-RU" dirty="0"/>
              <a:t>«Такая видимо у меня доля тяжкая</a:t>
            </a:r>
            <a:r>
              <a:rPr lang="ru-RU" dirty="0" smtClean="0"/>
              <a:t>»</a:t>
            </a:r>
            <a:endParaRPr lang="ru-RU" dirty="0"/>
          </a:p>
          <a:p>
            <a:pPr algn="r"/>
            <a:r>
              <a:rPr lang="ru-RU" b="1" u="sng" dirty="0" smtClean="0"/>
              <a:t>Приспособление</a:t>
            </a:r>
            <a:endParaRPr lang="ru-RU" u="sng" dirty="0" smtClean="0"/>
          </a:p>
          <a:p>
            <a:pPr marL="109537" indent="0">
              <a:buNone/>
            </a:pPr>
            <a:r>
              <a:rPr lang="ru-RU" dirty="0" smtClean="0"/>
              <a:t>«</a:t>
            </a:r>
            <a:r>
              <a:rPr lang="ru-RU" dirty="0"/>
              <a:t>Посмотри, на земле есть уже упавшие яблоки, ты их ешь, они тоже </a:t>
            </a:r>
            <a:r>
              <a:rPr lang="ru-RU" dirty="0" smtClean="0"/>
              <a:t>вкусные».</a:t>
            </a:r>
          </a:p>
          <a:p>
            <a:pPr marL="109537" indent="0" algn="r">
              <a:buNone/>
            </a:pPr>
            <a:r>
              <a:rPr lang="ru-RU" b="1" u="sng" dirty="0" smtClean="0"/>
              <a:t>Сотрудничество</a:t>
            </a:r>
            <a:endParaRPr lang="ru-RU" b="1" u="sng" dirty="0"/>
          </a:p>
          <a:p>
            <a:pPr marL="109537" indent="0">
              <a:buNone/>
            </a:pPr>
            <a:endParaRPr lang="ru-RU" dirty="0" smtClean="0"/>
          </a:p>
          <a:p>
            <a:pPr marL="109537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9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138"/>
            <a:ext cx="8363272" cy="4972198"/>
          </a:xfrm>
        </p:spPr>
        <p:txBody>
          <a:bodyPr/>
          <a:lstStyle/>
          <a:p>
            <a:pPr marL="109537" indent="0">
              <a:buNone/>
            </a:pPr>
            <a:r>
              <a:rPr lang="ru-RU" dirty="0" smtClean="0"/>
              <a:t>1</a:t>
            </a:r>
            <a:r>
              <a:rPr lang="ru-RU" dirty="0"/>
              <a:t>. Умение слушать.</a:t>
            </a:r>
          </a:p>
          <a:p>
            <a:pPr marL="109537" indent="0">
              <a:buNone/>
            </a:pPr>
            <a:r>
              <a:rPr lang="ru-RU" dirty="0"/>
              <a:t>2. Умение справляться со стрессом, владеть своими эмоциями.</a:t>
            </a:r>
          </a:p>
          <a:p>
            <a:pPr marL="109537" indent="0">
              <a:buNone/>
            </a:pPr>
            <a:r>
              <a:rPr lang="ru-RU" dirty="0"/>
              <a:t>3. Умение сохранять уверенность в себе, постоять за себя.</a:t>
            </a:r>
          </a:p>
          <a:p>
            <a:pPr marL="109537" indent="0">
              <a:buNone/>
            </a:pPr>
            <a:r>
              <a:rPr lang="ru-RU" dirty="0"/>
              <a:t>4. Умение критиковать и правильно реагировать на критику.</a:t>
            </a:r>
          </a:p>
          <a:p>
            <a:pPr marL="109537" indent="0">
              <a:buNone/>
            </a:pPr>
            <a:r>
              <a:rPr lang="ru-RU" dirty="0"/>
              <a:t>5. Умение принимать решение.</a:t>
            </a:r>
          </a:p>
          <a:p>
            <a:pPr marL="109537" indent="0">
              <a:buNone/>
            </a:pPr>
            <a:r>
              <a:rPr lang="ru-RU" dirty="0"/>
              <a:t>6. Умение уважать друг друга, и начинать эту науку нужно с себя.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Какие навыки необходимы любому человеку при решении конфликтов?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340768"/>
            <a:ext cx="8371656" cy="27090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КОНФЛИКТЫ В НАШЕЙ ЖИЗНИ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350" y="5805488"/>
            <a:ext cx="6840538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«Плохой мир лучше хорошей ссоры» </a:t>
            </a:r>
          </a:p>
        </p:txBody>
      </p:sp>
      <p:sp>
        <p:nvSpPr>
          <p:cNvPr id="13315" name="Прямоугольник 5"/>
          <p:cNvSpPr>
            <a:spLocks noChangeArrowheads="1"/>
          </p:cNvSpPr>
          <p:nvPr/>
        </p:nvSpPr>
        <p:spPr bwMode="auto">
          <a:xfrm>
            <a:off x="5651500" y="6308725"/>
            <a:ext cx="2492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(народная мудрость)</a:t>
            </a:r>
          </a:p>
        </p:txBody>
      </p:sp>
    </p:spTree>
    <p:extLst>
      <p:ext uri="{BB962C8B-B14F-4D97-AF65-F5344CB8AC3E}">
        <p14:creationId xmlns:p14="http://schemas.microsoft.com/office/powerpoint/2010/main" val="7910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301\Desktop\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256" y="0"/>
            <a:ext cx="11101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852936"/>
            <a:ext cx="9684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856984" cy="4464496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effectLst/>
              </a:rPr>
              <a:t>Для </a:t>
            </a:r>
            <a:r>
              <a:rPr lang="ru-RU" sz="1800" dirty="0">
                <a:solidFill>
                  <a:schemeClr val="tx1"/>
                </a:solidFill>
                <a:effectLst/>
              </a:rPr>
              <a:t>реализации поставленной цели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были </a:t>
            </a:r>
            <a:r>
              <a:rPr lang="ru-RU" sz="1800" dirty="0">
                <a:solidFill>
                  <a:schemeClr val="tx1"/>
                </a:solidFill>
                <a:effectLst/>
              </a:rPr>
              <a:t>поставлены следующие задачи: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u="sng" dirty="0">
                <a:solidFill>
                  <a:schemeClr val="tx1"/>
                </a:solidFill>
                <a:effectLst/>
              </a:rPr>
              <a:t>Образовательные:</a:t>
            </a:r>
            <a:r>
              <a:rPr lang="ru-RU" sz="1800" i="1" dirty="0">
                <a:solidFill>
                  <a:schemeClr val="tx1"/>
                </a:solidFill>
                <a:effectLst/>
              </a:rPr>
              <a:t> </a:t>
            </a:r>
            <a:r>
              <a:rPr lang="ru-RU" sz="1800" i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i="1" dirty="0" smtClean="0">
                <a:solidFill>
                  <a:schemeClr val="tx1"/>
                </a:solidFill>
                <a:effectLst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</a:rPr>
              <a:t>-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способствовать </a:t>
            </a:r>
            <a:r>
              <a:rPr lang="ru-RU" sz="1800" dirty="0">
                <a:solidFill>
                  <a:schemeClr val="tx1"/>
                </a:solidFill>
                <a:effectLst/>
              </a:rPr>
              <a:t>усвоению основных понятий урока;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- научить </a:t>
            </a:r>
            <a:r>
              <a:rPr lang="ru-RU" sz="1800" dirty="0">
                <a:solidFill>
                  <a:schemeClr val="tx1"/>
                </a:solidFill>
                <a:effectLst/>
              </a:rPr>
              <a:t>применять знания на конкретных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примерах; 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- научить </a:t>
            </a:r>
            <a:r>
              <a:rPr lang="ru-RU" sz="1800" dirty="0">
                <a:solidFill>
                  <a:schemeClr val="tx1"/>
                </a:solidFill>
                <a:effectLst/>
              </a:rPr>
              <a:t>оценивать полученную информацию и сопоставлять позиции других с собственной точкой зрения.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u="sng" dirty="0">
                <a:solidFill>
                  <a:schemeClr val="tx1"/>
                </a:solidFill>
                <a:effectLst/>
              </a:rPr>
              <a:t>Развивающие:</a:t>
            </a:r>
            <a:r>
              <a:rPr lang="ru-RU" sz="1800" dirty="0">
                <a:solidFill>
                  <a:schemeClr val="tx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- формировать социокультурные ценности;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-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 развивать навыки </a:t>
            </a:r>
            <a:r>
              <a:rPr lang="ru-RU" sz="1800" dirty="0">
                <a:solidFill>
                  <a:schemeClr val="tx1"/>
                </a:solidFill>
                <a:effectLst/>
              </a:rPr>
              <a:t>самостоятельной работы;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- способствовать </a:t>
            </a:r>
            <a:r>
              <a:rPr lang="ru-RU" sz="1800" dirty="0">
                <a:solidFill>
                  <a:schemeClr val="tx1"/>
                </a:solidFill>
                <a:effectLst/>
              </a:rPr>
              <a:t>развитию умений слушать,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наблюдать</a:t>
            </a:r>
            <a:r>
              <a:rPr lang="ru-RU" sz="1800" dirty="0">
                <a:solidFill>
                  <a:schemeClr val="tx1"/>
                </a:solidFill>
                <a:effectLst/>
              </a:rPr>
              <a:t>, анализировать и делать выводы;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- развивать </a:t>
            </a:r>
            <a:r>
              <a:rPr lang="ru-RU" sz="1800" dirty="0">
                <a:solidFill>
                  <a:schemeClr val="tx1"/>
                </a:solidFill>
                <a:effectLst/>
              </a:rPr>
              <a:t>толерантные взаимоотношения в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обществе; 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- уметь </a:t>
            </a:r>
            <a:r>
              <a:rPr lang="ru-RU" sz="1800" dirty="0">
                <a:solidFill>
                  <a:schemeClr val="tx1"/>
                </a:solidFill>
                <a:effectLst/>
              </a:rPr>
              <a:t>находить компромиссы и разрешать конфликтные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ситуации. </a:t>
            </a:r>
            <a:r>
              <a:rPr lang="ru-RU" sz="1800" dirty="0">
                <a:solidFill>
                  <a:schemeClr val="tx1"/>
                </a:solidFill>
                <a:effectLst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u="sng" dirty="0">
                <a:solidFill>
                  <a:schemeClr val="tx1"/>
                </a:solidFill>
                <a:effectLst/>
              </a:rPr>
              <a:t>Воспитательные:</a:t>
            </a:r>
            <a:r>
              <a:rPr lang="ru-RU" sz="1800" dirty="0">
                <a:solidFill>
                  <a:schemeClr val="tx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- способствовать </a:t>
            </a:r>
            <a:r>
              <a:rPr lang="ru-RU" sz="1800" dirty="0">
                <a:solidFill>
                  <a:schemeClr val="tx1"/>
                </a:solidFill>
                <a:effectLst/>
              </a:rPr>
              <a:t>воспитанию у учащихся уважительного отношения друг к другу в духе сотрудничества и взаимопонимания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;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-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1800" dirty="0">
                <a:solidFill>
                  <a:schemeClr val="tx1"/>
                </a:solidFill>
                <a:effectLst/>
              </a:rPr>
              <a:t>способствовать воспитанию гражданской ответственности;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- развивать </a:t>
            </a:r>
            <a:r>
              <a:rPr lang="ru-RU" sz="1800" dirty="0">
                <a:solidFill>
                  <a:schemeClr val="tx1"/>
                </a:solidFill>
                <a:effectLst/>
              </a:rPr>
              <a:t>навыки социализации в полиэтническом обществе, характерном для РФ;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- применять </a:t>
            </a:r>
            <a:r>
              <a:rPr lang="ru-RU" sz="1800" dirty="0">
                <a:solidFill>
                  <a:schemeClr val="tx1"/>
                </a:solidFill>
                <a:effectLst/>
              </a:rPr>
              <a:t>на практике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способы </a:t>
            </a:r>
            <a:r>
              <a:rPr lang="ru-RU" sz="1800" dirty="0">
                <a:solidFill>
                  <a:schemeClr val="tx1"/>
                </a:solidFill>
                <a:effectLst/>
              </a:rPr>
              <a:t>решения конфликтов.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476672"/>
            <a:ext cx="8712968" cy="6048672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Предметные результаты:</a:t>
            </a:r>
          </a:p>
          <a:p>
            <a:pPr marL="109537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понимать смысл обществоведческих терминов и понятий, уметь объяснять с их позиций явления социальной действительности; </a:t>
            </a:r>
          </a:p>
          <a:p>
            <a:pPr marL="109537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знать основные нравственные понятия, нормы и правила, понимать, что они являются решающими регуляторами общественной жизни; </a:t>
            </a:r>
          </a:p>
          <a:p>
            <a:pPr marL="109537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анализировать и оценивать последствия своих слов и поступков; </a:t>
            </a:r>
          </a:p>
          <a:p>
            <a:pPr marL="109537" indent="0"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уметь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преодолевать разногласия с помощью приемов и техник преодоления конфликтов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7" indent="0" algn="ctr">
              <a:buNone/>
            </a:pPr>
            <a:r>
              <a:rPr lang="ru-RU" sz="1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Метапредметные</a:t>
            </a:r>
            <a:r>
              <a:rPr 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результаты:</a:t>
            </a:r>
          </a:p>
          <a:p>
            <a:pPr marL="109537" indent="0">
              <a:buNone/>
            </a:pPr>
            <a:r>
              <a:rPr 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регулятивные УУД: </a:t>
            </a:r>
          </a:p>
          <a:p>
            <a:pPr marL="109537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самостоятельно обнаруживать и формулировать учебную проблему, определять цель работы, ставить задачи, </a:t>
            </a:r>
          </a:p>
          <a:p>
            <a:pPr marL="109537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выдвигать версии решения проблемы, осознавать конечный результат, выбирать средства достижения цели из предложенных, а также искать их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9537" indent="0">
              <a:buNone/>
            </a:pPr>
            <a:r>
              <a:rPr lang="ru-RU" sz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познавательные УУД: </a:t>
            </a:r>
          </a:p>
          <a:p>
            <a:pPr marL="109537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проводить наблюдение под руководством учителя и объяснять полученные результаты;</a:t>
            </a:r>
          </a:p>
          <a:p>
            <a:pPr marL="109537" indent="0"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работать с разными источниками информации, анализировать и оценивать информацию, преобразовывать ее из одной формы в другую; </a:t>
            </a:r>
          </a:p>
          <a:p>
            <a:pPr marL="109537" indent="0"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давать определение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понятий.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7" indent="0">
              <a:buNone/>
            </a:pPr>
            <a:r>
              <a:rPr 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коммуникативные УУД: </a:t>
            </a:r>
          </a:p>
          <a:p>
            <a:pPr marL="109537" indent="0"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адекватно использовать речевые средства для аргументации своей позиции, сравнивать различные точки зрения, различать мнение и доказательство (аргументы), факты; </a:t>
            </a:r>
          </a:p>
          <a:p>
            <a:pPr marL="109537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критично относится к своему мнению, с достоинством признавать ошибочность своего мнения и корректировать его.</a:t>
            </a:r>
          </a:p>
          <a:p>
            <a:pPr marL="109537" indent="0" algn="ctr">
              <a:buNone/>
            </a:pPr>
            <a:r>
              <a:rPr 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Личностные 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результаты:</a:t>
            </a:r>
          </a:p>
          <a:p>
            <a:pPr marL="109537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- определение жизненных ценностей, направленность на активное и созидательное участие в общественной жизни; </a:t>
            </a:r>
          </a:p>
          <a:p>
            <a:pPr marL="109537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уважительное отношение к окружающим, их правам и свободам; умение соблюдать культуру поведения и проявлять терпимость при взаимодействии со взрослыми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сверстниками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>
              <a:buFontTx/>
              <a:buChar char="-"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7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7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2160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результаты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8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458420"/>
          </a:xfrm>
        </p:spPr>
        <p:txBody>
          <a:bodyPr/>
          <a:lstStyle/>
          <a:p>
            <a:pPr marL="109537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Ведущая педагогическая технология 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 развития критического мышления.</a:t>
            </a:r>
          </a:p>
          <a:p>
            <a:pPr marL="109537" indent="0" algn="just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По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мнению Германа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Селевко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критическое мышление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 - 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это один из видов интеллектуальной деятельности человека, который характеризуется высоким уровнем восприятия, понимания, объективности подхода к окружающему его информационному полю.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4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387473"/>
            <a:ext cx="3252973" cy="9864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u="sng" dirty="0" smtClean="0"/>
              <a:t/>
            </a:r>
            <a:br>
              <a:rPr lang="ru-RU" sz="2000" b="1" i="1" u="sng" dirty="0" smtClean="0"/>
            </a:br>
            <a:r>
              <a:rPr lang="ru-RU" sz="2000" b="1" i="1" u="sng" dirty="0"/>
              <a:t/>
            </a:r>
            <a:br>
              <a:rPr lang="ru-RU" sz="2000" b="1" i="1" u="sng" dirty="0"/>
            </a:br>
            <a:r>
              <a:rPr lang="ru-RU" sz="2000" b="1" i="1" u="sng" dirty="0" smtClean="0"/>
              <a:t/>
            </a:r>
            <a:br>
              <a:rPr lang="ru-RU" sz="2000" b="1" i="1" u="sng" dirty="0" smtClean="0"/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Помогает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привлечь внимание учащихся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с целью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последующего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определения тема урока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2000" b="1" i="1" u="sng" dirty="0" smtClean="0"/>
              <a:t/>
            </a:r>
            <a:br>
              <a:rPr lang="ru-RU" sz="2000" b="1" i="1" u="sng" dirty="0" smtClean="0"/>
            </a:b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Мозговая атака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0800000" flipV="1">
            <a:off x="2267744" y="3168848"/>
            <a:ext cx="5184576" cy="1190181"/>
          </a:xfrm>
        </p:spPr>
        <p:txBody>
          <a:bodyPr/>
          <a:lstStyle/>
          <a:p>
            <a:pPr algn="ctr"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Учащимся предлагается подумать и записать все, </a:t>
            </a:r>
          </a:p>
          <a:p>
            <a:pPr algn="ctr"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они знают или думают, что знают по данной теме </a:t>
            </a:r>
          </a:p>
          <a:p>
            <a:pPr algn="ctr"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(ключевому слову).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667976" y="6695648"/>
          <a:ext cx="2082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8" y="3548445"/>
            <a:ext cx="2160240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933055"/>
            <a:ext cx="3024336" cy="2129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51" y="3284984"/>
            <a:ext cx="2132450" cy="28432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03847" y="980869"/>
            <a:ext cx="4325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Нестандартная ситуация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6" y="836711"/>
            <a:ext cx="2555776" cy="19168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82" y="842552"/>
            <a:ext cx="2606614" cy="19549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520" y="156985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indent="0" algn="ctr">
              <a:buNone/>
            </a:pPr>
            <a:r>
              <a:rPr lang="ru-RU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 стадия.  </a:t>
            </a:r>
            <a:r>
              <a:rPr lang="ru-RU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Вызов</a:t>
            </a:r>
          </a:p>
          <a:p>
            <a:pPr marL="109537" indent="0">
              <a:buNone/>
            </a:pPr>
            <a:r>
              <a:rPr lang="ru-RU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(пробуждение имеющихся  знаний  интереса к получению новой информации)</a:t>
            </a:r>
          </a:p>
        </p:txBody>
      </p:sp>
    </p:spTree>
    <p:extLst>
      <p:ext uri="{BB962C8B-B14F-4D97-AF65-F5344CB8AC3E}">
        <p14:creationId xmlns:p14="http://schemas.microsoft.com/office/powerpoint/2010/main" val="428027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II стадия. Осмысление содержания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</a:rPr>
              <a:t>(получение новой информации</a:t>
            </a:r>
            <a:r>
              <a:rPr lang="ru-RU" sz="18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8611823"/>
              </p:ext>
            </p:extLst>
          </p:nvPr>
        </p:nvGraphicFramePr>
        <p:xfrm>
          <a:off x="107504" y="764704"/>
          <a:ext cx="4704873" cy="6223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3" imgW="7242748" imgH="9266756" progId="Word.Document.8">
                  <p:embed/>
                </p:oleObj>
              </mc:Choice>
              <mc:Fallback>
                <p:oleObj name="Document" r:id="rId3" imgW="7242748" imgH="9266756" progId="Word.Document.8">
                  <p:embed/>
                  <p:pic>
                    <p:nvPicPr>
                      <p:cNvPr id="4" name="Содержимое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764704"/>
                        <a:ext cx="4704873" cy="62233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300" y="835039"/>
            <a:ext cx="1938705" cy="25849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4860032" y="1246536"/>
            <a:ext cx="5040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kern="800" dirty="0" smtClean="0">
                <a:latin typeface="Arial" panose="020B0604020202020204" pitchFamily="34" charset="0"/>
                <a:ea typeface="Calibri" panose="020F0502020204030204" pitchFamily="34" charset="0"/>
              </a:rPr>
              <a:t>КЛАСТЕР</a:t>
            </a:r>
            <a:endParaRPr lang="ru-RU" sz="4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29301" y="3429000"/>
            <a:ext cx="295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kern="800" dirty="0" smtClean="0">
                <a:latin typeface="Arial" panose="020B0604020202020204" pitchFamily="34" charset="0"/>
                <a:ea typeface="Calibri" panose="020F0502020204030204" pitchFamily="34" charset="0"/>
              </a:rPr>
              <a:t>Игровые упражнения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85" y="4005064"/>
            <a:ext cx="2565331" cy="1923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flipH="1">
            <a:off x="5751085" y="5929062"/>
            <a:ext cx="2853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800" dirty="0" smtClean="0">
                <a:latin typeface="Arial" panose="020B0604020202020204" pitchFamily="34" charset="0"/>
                <a:ea typeface="Calibri" panose="020F0502020204030204" pitchFamily="34" charset="0"/>
              </a:rPr>
              <a:t>Работа в парах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8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92981" y="1052736"/>
            <a:ext cx="8229600" cy="4525962"/>
          </a:xfrm>
        </p:spPr>
        <p:txBody>
          <a:bodyPr/>
          <a:lstStyle/>
          <a:p>
            <a:pPr marL="109537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искуссия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 выработке навыков при решении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конфликтов</a:t>
            </a:r>
          </a:p>
          <a:p>
            <a:pPr marL="109537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1. Умение слушать.</a:t>
            </a:r>
          </a:p>
          <a:p>
            <a:pPr marL="109537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2. Умение справляться со стрессом, владеть своими эмоциями.</a:t>
            </a:r>
          </a:p>
          <a:p>
            <a:pPr marL="109537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3. Умение сохранять уверенность в себе, постоять за себя.</a:t>
            </a:r>
          </a:p>
          <a:p>
            <a:pPr marL="109537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4. Умение критиковать и правильно реагировать на критику.</a:t>
            </a:r>
          </a:p>
          <a:p>
            <a:pPr marL="109537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5. Умение принимать решение.</a:t>
            </a:r>
          </a:p>
          <a:p>
            <a:pPr marL="109537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6. Умение уважать друг друга, и начинать эту науку нужно с себя.</a:t>
            </a:r>
          </a:p>
          <a:p>
            <a:pPr marL="109537" indent="0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7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стадия. 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Рефлексия</a:t>
            </a:r>
            <a:b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(осмысление, рождение нового знания)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31765" y="3264346"/>
            <a:ext cx="77803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избежать конфликта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review-image" descr="http://www.forumn.kiev.ua/data/image/fn147/bm-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17032"/>
            <a:ext cx="44005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340768"/>
            <a:ext cx="8371656" cy="27090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КОНФЛИКТЫ</a:t>
            </a:r>
            <a:br>
              <a:rPr lang="ru-RU" sz="6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6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НАШЕЙ ЖИЗНИ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350" y="5805488"/>
            <a:ext cx="6840538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«Плохой мир лучше хорошей ссоры» </a:t>
            </a:r>
          </a:p>
        </p:txBody>
      </p:sp>
      <p:sp>
        <p:nvSpPr>
          <p:cNvPr id="13315" name="Прямоугольник 5"/>
          <p:cNvSpPr>
            <a:spLocks noChangeArrowheads="1"/>
          </p:cNvSpPr>
          <p:nvPr/>
        </p:nvSpPr>
        <p:spPr bwMode="auto">
          <a:xfrm>
            <a:off x="5651500" y="6308725"/>
            <a:ext cx="2492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(народная мудрость)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2478</TotalTime>
  <Words>925</Words>
  <Application>Microsoft Office PowerPoint</Application>
  <PresentationFormat>Экран (4:3)</PresentationFormat>
  <Paragraphs>126</Paragraphs>
  <Slides>29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Открытая</vt:lpstr>
      <vt:lpstr>Document</vt:lpstr>
      <vt:lpstr>ПРОЕКТ УРОКА</vt:lpstr>
      <vt:lpstr>Презентация PowerPoint</vt:lpstr>
      <vt:lpstr>Для реализации поставленной цели были поставлены следующие задачи: Образовательные:  - способствовать усвоению основных понятий урока;  - научить применять знания на конкретных примерах;  - научить оценивать полученную информацию и сопоставлять позиции других с собственной точкой зрения. Развивающие:  - формировать социокультурные ценности; - развивать навыки самостоятельной работы;  - способствовать развитию умений слушать, наблюдать, анализировать и делать выводы;  - развивать толерантные взаимоотношения в обществе;  - уметь находить компромиссы и разрешать конфликтные ситуации.  Воспитательные:  - способствовать воспитанию у учащихся уважительного отношения друг к другу в духе сотрудничества и взаимопонимания; - способствовать воспитанию гражданской ответственности;  - развивать навыки социализации в полиэтническом обществе, характерном для РФ;  - применять на практике способы решения конфликтов. </vt:lpstr>
      <vt:lpstr>Планируемые результаты </vt:lpstr>
      <vt:lpstr>Презентация PowerPoint</vt:lpstr>
      <vt:lpstr>   Помогает  привлечь внимание учащихся  с целью  последующего  определения тема урока   Мозговая атака</vt:lpstr>
      <vt:lpstr>II стадия. Осмысление содержания (получение новой информации)</vt:lpstr>
      <vt:lpstr>III стадия.  Рефлексия (осмысление, рождение нового знания)</vt:lpstr>
      <vt:lpstr>           КОНФЛИКТЫ В НАШЕЙ ЖИЗНИ </vt:lpstr>
      <vt:lpstr>Конфликт - </vt:lpstr>
      <vt:lpstr>Конфликты в обществе</vt:lpstr>
      <vt:lpstr>Социальный конфликт -</vt:lpstr>
      <vt:lpstr>Социальный конфликт</vt:lpstr>
      <vt:lpstr>Субъекты конфликта</vt:lpstr>
      <vt:lpstr>Конфликт – это спор. Из-за чего?  </vt:lpstr>
      <vt:lpstr>Причины социальных конфликтов </vt:lpstr>
      <vt:lpstr>Презентация PowerPoint</vt:lpstr>
      <vt:lpstr>Конфликты в обществе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конфликтов По числу участников</vt:lpstr>
      <vt:lpstr>Презентация PowerPoint</vt:lpstr>
      <vt:lpstr>Презентация PowerPoint</vt:lpstr>
      <vt:lpstr>Презентация PowerPoint</vt:lpstr>
      <vt:lpstr>Какие навыки необходимы любому человеку при решении конфликтов? </vt:lpstr>
      <vt:lpstr>           КОНФЛИКТЫ В НАШЕЙ ЖИЗНИ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конфликт</dc:title>
  <dc:creator>Nadyu</dc:creator>
  <cp:lastModifiedBy>Пользователь</cp:lastModifiedBy>
  <cp:revision>126</cp:revision>
  <cp:lastPrinted>1601-01-01T00:00:00Z</cp:lastPrinted>
  <dcterms:created xsi:type="dcterms:W3CDTF">2011-05-04T23:42:39Z</dcterms:created>
  <dcterms:modified xsi:type="dcterms:W3CDTF">2021-09-07T07:44:27Z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